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5122525" cy="21602700"/>
  <p:notesSz cx="9926638" cy="143525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9300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499235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2248535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997835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3747135" algn="l" defTabSz="1499235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4497070" algn="l" defTabSz="1499235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5246370" algn="l" defTabSz="1499235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5995670" algn="l" defTabSz="1499235" rtl="0" eaLnBrk="1" latinLnBrk="0" hangingPunct="1">
      <a:defRPr sz="4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11">
          <p15:clr>
            <a:srgbClr val="A4A3A4"/>
          </p15:clr>
        </p15:guide>
        <p15:guide id="2" pos="4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5BA367"/>
    <a:srgbClr val="FF9900"/>
    <a:srgbClr val="000099"/>
    <a:srgbClr val="336699"/>
    <a:srgbClr val="0033CC"/>
    <a:srgbClr val="003399"/>
    <a:srgbClr val="0000CC"/>
    <a:srgbClr val="3333FF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3720" y="42"/>
      </p:cViewPr>
      <p:guideLst>
        <p:guide orient="horz" pos="6811"/>
        <p:guide pos="4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8732" tIns="69366" rIns="138732" bIns="69366" numCol="1" anchor="t" anchorCtr="0" compatLnSpc="1"/>
          <a:lstStyle>
            <a:lvl1pPr>
              <a:defRPr sz="18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8732" tIns="69366" rIns="138732" bIns="69366" numCol="1" anchor="t" anchorCtr="0" compatLnSpc="1"/>
          <a:lstStyle>
            <a:lvl1pPr algn="r">
              <a:defRPr sz="1800"/>
            </a:lvl1pPr>
          </a:lstStyle>
          <a:p>
            <a:pPr>
              <a:defRPr/>
            </a:pPr>
            <a:fld id="{BB966113-A921-49EF-94C0-22C08E694FA3}" type="datetimeFigureOut">
              <a:rPr lang="zh-CN" altLang="en-US"/>
              <a:pPr>
                <a:defRPr/>
              </a:pPr>
              <a:t>2021/8/3</a:t>
            </a:fld>
            <a:endParaRPr lang="zh-CN" altLang="en-US"/>
          </a:p>
        </p:txBody>
      </p:sp>
      <p:sp>
        <p:nvSpPr>
          <p:cNvPr id="3076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079750" y="1076325"/>
            <a:ext cx="3767138" cy="5383213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6816725"/>
            <a:ext cx="7942262" cy="645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8732" tIns="69366" rIns="138732" bIns="69366" numCol="1" anchor="ctr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zh-CN" altLang="en-US" noProof="0"/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1863"/>
            <a:ext cx="4302125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8732" tIns="69366" rIns="138732" bIns="69366" numCol="1" anchor="b" anchorCtr="0" compatLnSpc="1"/>
          <a:lstStyle>
            <a:lvl1pPr>
              <a:defRPr sz="18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13631863"/>
            <a:ext cx="4302125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8732" tIns="69366" rIns="138732" bIns="69366" numCol="1" anchor="b" anchorCtr="0" compatLnSpc="1"/>
          <a:lstStyle>
            <a:lvl1pPr algn="r">
              <a:defRPr sz="1800"/>
            </a:lvl1pPr>
          </a:lstStyle>
          <a:p>
            <a:pPr>
              <a:defRPr/>
            </a:pPr>
            <a:fld id="{0872157F-F75A-4623-86D4-7AF0901857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93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49923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224853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997835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747135" algn="l" defTabSz="14992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497070" algn="l" defTabSz="14992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246370" algn="l" defTabSz="14992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995670" algn="l" defTabSz="14992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5190" y="6710662"/>
            <a:ext cx="12852146" cy="46318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7880" y="12242602"/>
            <a:ext cx="10586768" cy="5518547"/>
          </a:xfrm>
        </p:spPr>
        <p:txBody>
          <a:bodyPr/>
          <a:lstStyle>
            <a:lvl1pPr marL="0" indent="0" algn="ctr">
              <a:buNone/>
              <a:defRPr/>
            </a:lvl1pPr>
            <a:lvl2pPr marL="749300" indent="0" algn="ctr">
              <a:buNone/>
              <a:defRPr/>
            </a:lvl2pPr>
            <a:lvl3pPr marL="1499235" indent="0" algn="ctr">
              <a:buNone/>
              <a:defRPr/>
            </a:lvl3pPr>
            <a:lvl4pPr marL="2248535" indent="0" algn="ctr">
              <a:buNone/>
              <a:defRPr/>
            </a:lvl4pPr>
            <a:lvl5pPr marL="2997835" indent="0" algn="ctr">
              <a:buNone/>
              <a:defRPr/>
            </a:lvl5pPr>
            <a:lvl6pPr marL="3747135" indent="0" algn="ctr">
              <a:buNone/>
              <a:defRPr/>
            </a:lvl6pPr>
            <a:lvl7pPr marL="4497070" indent="0" algn="ctr">
              <a:buNone/>
              <a:defRPr/>
            </a:lvl7pPr>
            <a:lvl8pPr marL="5246370" indent="0" algn="ctr">
              <a:buNone/>
              <a:defRPr/>
            </a:lvl8pPr>
            <a:lvl9pPr marL="599567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B52D-A3D7-4C23-BB3E-F45C81AB2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E1AF-22D4-4B46-BBD9-4F1A66D46D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4332" y="865288"/>
            <a:ext cx="3403067" cy="1843355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127" y="865288"/>
            <a:ext cx="9969165" cy="1843355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E32C-8333-4ED2-8899-071108269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4740-042E-4774-A789-4314987DA7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5200" y="13882092"/>
            <a:ext cx="12854647" cy="428893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5200" y="9156501"/>
            <a:ext cx="12854647" cy="4725591"/>
          </a:xfrm>
        </p:spPr>
        <p:txBody>
          <a:bodyPr anchor="b"/>
          <a:lstStyle>
            <a:lvl1pPr marL="0" indent="0">
              <a:buNone/>
              <a:defRPr sz="3300"/>
            </a:lvl1pPr>
            <a:lvl2pPr marL="749300" indent="0">
              <a:buNone/>
              <a:defRPr sz="3000"/>
            </a:lvl2pPr>
            <a:lvl3pPr marL="1499235" indent="0">
              <a:buNone/>
              <a:defRPr sz="2600"/>
            </a:lvl3pPr>
            <a:lvl4pPr marL="2248535" indent="0">
              <a:buNone/>
              <a:defRPr sz="2300"/>
            </a:lvl4pPr>
            <a:lvl5pPr marL="2997835" indent="0">
              <a:buNone/>
              <a:defRPr sz="2300"/>
            </a:lvl5pPr>
            <a:lvl6pPr marL="3747135" indent="0">
              <a:buNone/>
              <a:defRPr sz="2300"/>
            </a:lvl6pPr>
            <a:lvl7pPr marL="4497070" indent="0">
              <a:buNone/>
              <a:defRPr sz="2300"/>
            </a:lvl7pPr>
            <a:lvl8pPr marL="5246370" indent="0">
              <a:buNone/>
              <a:defRPr sz="2300"/>
            </a:lvl8pPr>
            <a:lvl9pPr marL="5995670" indent="0">
              <a:buNone/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18B0-9379-49A5-8B05-4205A776EF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127" y="5041702"/>
            <a:ext cx="6686116" cy="14257139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81284" y="5041702"/>
            <a:ext cx="6686116" cy="14257139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F290-133C-457C-BF67-8826B487B8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5126" y="4835426"/>
            <a:ext cx="6683617" cy="2014538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300" indent="0">
              <a:buNone/>
              <a:defRPr sz="3300" b="1"/>
            </a:lvl2pPr>
            <a:lvl3pPr marL="1499235" indent="0">
              <a:buNone/>
              <a:defRPr sz="3000" b="1"/>
            </a:lvl3pPr>
            <a:lvl4pPr marL="2248535" indent="0">
              <a:buNone/>
              <a:defRPr sz="2600" b="1"/>
            </a:lvl4pPr>
            <a:lvl5pPr marL="2997835" indent="0">
              <a:buNone/>
              <a:defRPr sz="2600" b="1"/>
            </a:lvl5pPr>
            <a:lvl6pPr marL="3747135" indent="0">
              <a:buNone/>
              <a:defRPr sz="2600" b="1"/>
            </a:lvl6pPr>
            <a:lvl7pPr marL="4497070" indent="0">
              <a:buNone/>
              <a:defRPr sz="2600" b="1"/>
            </a:lvl7pPr>
            <a:lvl8pPr marL="5246370" indent="0">
              <a:buNone/>
              <a:defRPr sz="2600" b="1"/>
            </a:lvl8pPr>
            <a:lvl9pPr marL="5995670" indent="0">
              <a:buNone/>
              <a:defRPr sz="2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5126" y="6849965"/>
            <a:ext cx="6683617" cy="1244619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81284" y="4835426"/>
            <a:ext cx="6686116" cy="2014538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300" indent="0">
              <a:buNone/>
              <a:defRPr sz="3300" b="1"/>
            </a:lvl2pPr>
            <a:lvl3pPr marL="1499235" indent="0">
              <a:buNone/>
              <a:defRPr sz="3000" b="1"/>
            </a:lvl3pPr>
            <a:lvl4pPr marL="2248535" indent="0">
              <a:buNone/>
              <a:defRPr sz="2600" b="1"/>
            </a:lvl4pPr>
            <a:lvl5pPr marL="2997835" indent="0">
              <a:buNone/>
              <a:defRPr sz="2600" b="1"/>
            </a:lvl5pPr>
            <a:lvl6pPr marL="3747135" indent="0">
              <a:buNone/>
              <a:defRPr sz="2600" b="1"/>
            </a:lvl6pPr>
            <a:lvl7pPr marL="4497070" indent="0">
              <a:buNone/>
              <a:defRPr sz="2600" b="1"/>
            </a:lvl7pPr>
            <a:lvl8pPr marL="5246370" indent="0">
              <a:buNone/>
              <a:defRPr sz="2600" b="1"/>
            </a:lvl8pPr>
            <a:lvl9pPr marL="5995670" indent="0">
              <a:buNone/>
              <a:defRPr sz="2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81284" y="6849965"/>
            <a:ext cx="6686116" cy="1244619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5E85-0105-4992-AEBC-568F57B48E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B4D5-3D25-4E35-9226-35E2C2E1D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7285-63A5-4FEB-B95A-A4EAD3EF9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127" y="859931"/>
            <a:ext cx="4975831" cy="3659386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3489" y="859931"/>
            <a:ext cx="8453911" cy="18436233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5127" y="4519316"/>
            <a:ext cx="4975831" cy="14776847"/>
          </a:xfrm>
        </p:spPr>
        <p:txBody>
          <a:bodyPr/>
          <a:lstStyle>
            <a:lvl1pPr marL="0" indent="0">
              <a:buNone/>
              <a:defRPr sz="2300"/>
            </a:lvl1pPr>
            <a:lvl2pPr marL="749300" indent="0">
              <a:buNone/>
              <a:defRPr sz="2000"/>
            </a:lvl2pPr>
            <a:lvl3pPr marL="1499235" indent="0">
              <a:buNone/>
              <a:defRPr sz="1600"/>
            </a:lvl3pPr>
            <a:lvl4pPr marL="2248535" indent="0">
              <a:buNone/>
              <a:defRPr sz="1500"/>
            </a:lvl4pPr>
            <a:lvl5pPr marL="2997835" indent="0">
              <a:buNone/>
              <a:defRPr sz="1500"/>
            </a:lvl5pPr>
            <a:lvl6pPr marL="3747135" indent="0">
              <a:buNone/>
              <a:defRPr sz="1500"/>
            </a:lvl6pPr>
            <a:lvl7pPr marL="4497070" indent="0">
              <a:buNone/>
              <a:defRPr sz="1500"/>
            </a:lvl7pPr>
            <a:lvl8pPr marL="5246370" indent="0">
              <a:buNone/>
              <a:defRPr sz="1500"/>
            </a:lvl8pPr>
            <a:lvl9pPr marL="5995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B5B2-C23B-45FC-A988-50EB8F74F5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2996" y="15122427"/>
            <a:ext cx="9074014" cy="178415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2996" y="1931493"/>
            <a:ext cx="9074014" cy="12960548"/>
          </a:xfrm>
        </p:spPr>
        <p:txBody>
          <a:bodyPr/>
          <a:lstStyle>
            <a:lvl1pPr marL="0" indent="0">
              <a:buNone/>
              <a:defRPr sz="5200"/>
            </a:lvl1pPr>
            <a:lvl2pPr marL="749300" indent="0">
              <a:buNone/>
              <a:defRPr sz="4600"/>
            </a:lvl2pPr>
            <a:lvl3pPr marL="1499235" indent="0">
              <a:buNone/>
              <a:defRPr sz="3900"/>
            </a:lvl3pPr>
            <a:lvl4pPr marL="2248535" indent="0">
              <a:buNone/>
              <a:defRPr sz="3300"/>
            </a:lvl4pPr>
            <a:lvl5pPr marL="2997835" indent="0">
              <a:buNone/>
              <a:defRPr sz="3300"/>
            </a:lvl5pPr>
            <a:lvl6pPr marL="3747135" indent="0">
              <a:buNone/>
              <a:defRPr sz="3300"/>
            </a:lvl6pPr>
            <a:lvl7pPr marL="4497070" indent="0">
              <a:buNone/>
              <a:defRPr sz="3300"/>
            </a:lvl7pPr>
            <a:lvl8pPr marL="5246370" indent="0">
              <a:buNone/>
              <a:defRPr sz="3300"/>
            </a:lvl8pPr>
            <a:lvl9pPr marL="5995670" indent="0">
              <a:buNone/>
              <a:defRPr sz="33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62996" y="16906578"/>
            <a:ext cx="9074014" cy="2536923"/>
          </a:xfrm>
        </p:spPr>
        <p:txBody>
          <a:bodyPr/>
          <a:lstStyle>
            <a:lvl1pPr marL="0" indent="0">
              <a:buNone/>
              <a:defRPr sz="2300"/>
            </a:lvl1pPr>
            <a:lvl2pPr marL="749300" indent="0">
              <a:buNone/>
              <a:defRPr sz="2000"/>
            </a:lvl2pPr>
            <a:lvl3pPr marL="1499235" indent="0">
              <a:buNone/>
              <a:defRPr sz="1600"/>
            </a:lvl3pPr>
            <a:lvl4pPr marL="2248535" indent="0">
              <a:buNone/>
              <a:defRPr sz="1500"/>
            </a:lvl4pPr>
            <a:lvl5pPr marL="2997835" indent="0">
              <a:buNone/>
              <a:defRPr sz="1500"/>
            </a:lvl5pPr>
            <a:lvl6pPr marL="3747135" indent="0">
              <a:buNone/>
              <a:defRPr sz="1500"/>
            </a:lvl6pPr>
            <a:lvl7pPr marL="4497070" indent="0">
              <a:buNone/>
              <a:defRPr sz="1500"/>
            </a:lvl7pPr>
            <a:lvl8pPr marL="5246370" indent="0">
              <a:buNone/>
              <a:defRPr sz="1500"/>
            </a:lvl8pPr>
            <a:lvl9pPr marL="5995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796E-701B-4F67-AB9D-3C3A37EE78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126" y="865288"/>
            <a:ext cx="13612273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18601" tIns="109300" rIns="218601" bIns="10930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126" y="5041702"/>
            <a:ext cx="13612273" cy="142571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218601" tIns="109300" rIns="218601" bIns="10930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126" y="19673887"/>
            <a:ext cx="3530590" cy="1500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218601" tIns="109300" rIns="218601" bIns="109300" numCol="1" anchor="t" anchorCtr="0" compatLnSpc="1"/>
          <a:lstStyle>
            <a:lvl1pPr>
              <a:defRPr sz="3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863" y="19673887"/>
            <a:ext cx="4790800" cy="1500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218601" tIns="109300" rIns="218601" bIns="109300" numCol="1" anchor="t" anchorCtr="0" compatLnSpc="1"/>
          <a:lstStyle>
            <a:lvl1pPr algn="ctr">
              <a:defRPr sz="3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36809" y="19673887"/>
            <a:ext cx="3530590" cy="1500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218601" tIns="109300" rIns="218601" bIns="109300" numCol="1" anchor="t" anchorCtr="0" compatLnSpc="1"/>
          <a:lstStyle>
            <a:lvl1pPr algn="r">
              <a:defRPr sz="3300"/>
            </a:lvl1pPr>
          </a:lstStyle>
          <a:p>
            <a:pPr>
              <a:defRPr/>
            </a:pPr>
            <a:fld id="{7B40458B-A511-4C48-B2E9-7F14F6E7D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749300"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499235"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2248535"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997835" algn="ctr" defTabSz="2186305" rtl="0" eaLnBrk="0" fontAlgn="base" hangingPunct="0">
        <a:spcBef>
          <a:spcPct val="0"/>
        </a:spcBef>
        <a:spcAft>
          <a:spcPct val="0"/>
        </a:spcAft>
        <a:defRPr sz="10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819785" indent="-819785" algn="l" defTabSz="2186305" rtl="0" eaLnBrk="0" fontAlgn="base" hangingPunct="0">
        <a:spcBef>
          <a:spcPct val="20000"/>
        </a:spcBef>
        <a:spcAft>
          <a:spcPct val="0"/>
        </a:spcAft>
        <a:buChar char="•"/>
        <a:defRPr sz="7500">
          <a:solidFill>
            <a:schemeClr val="tx1"/>
          </a:solidFill>
          <a:latin typeface="+mn-lt"/>
          <a:ea typeface="+mn-ea"/>
          <a:cs typeface="+mn-cs"/>
        </a:defRPr>
      </a:lvl1pPr>
      <a:lvl2pPr marL="1774825" indent="-681990" algn="l" defTabSz="2186305" rtl="0" eaLnBrk="0" fontAlgn="base" hangingPunct="0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  <a:ea typeface="+mn-ea"/>
        </a:defRPr>
      </a:lvl2pPr>
      <a:lvl3pPr marL="2732405" indent="-546735" algn="l" defTabSz="2186305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</a:defRPr>
      </a:lvl3pPr>
      <a:lvl4pPr marL="3825240" indent="-546735" algn="l" defTabSz="2186305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ea typeface="+mn-ea"/>
        </a:defRPr>
      </a:lvl4pPr>
      <a:lvl5pPr marL="4918710" indent="-546735" algn="l" defTabSz="2186305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ea typeface="+mn-ea"/>
        </a:defRPr>
      </a:lvl5pPr>
      <a:lvl6pPr marL="5668010" indent="-546735" algn="l" defTabSz="2186305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ea typeface="+mn-ea"/>
        </a:defRPr>
      </a:lvl6pPr>
      <a:lvl7pPr marL="6417310" indent="-546735" algn="l" defTabSz="2186305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ea typeface="+mn-ea"/>
        </a:defRPr>
      </a:lvl7pPr>
      <a:lvl8pPr marL="7167245" indent="-546735" algn="l" defTabSz="2186305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ea typeface="+mn-ea"/>
        </a:defRPr>
      </a:lvl8pPr>
      <a:lvl9pPr marL="7916545" indent="-546735" algn="l" defTabSz="2186305" rtl="0" eaLnBrk="0" fontAlgn="base" hangingPunct="0">
        <a:spcBef>
          <a:spcPct val="20000"/>
        </a:spcBef>
        <a:spcAft>
          <a:spcPct val="0"/>
        </a:spcAft>
        <a:buChar char="»"/>
        <a:defRPr sz="4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300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235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8535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7835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135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7070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6370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70" algn="l" defTabSz="149923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6"/>
          <a:stretch>
            <a:fillRect/>
          </a:stretch>
        </p:blipFill>
        <p:spPr>
          <a:xfrm>
            <a:off x="-41821" y="-66819"/>
            <a:ext cx="15177191" cy="220552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66" y="334142"/>
            <a:ext cx="3383989" cy="3058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>
            <a:spLocks noGrp="1" noChangeArrowheads="1"/>
          </p:cNvSpPr>
          <p:nvPr/>
        </p:nvSpPr>
        <p:spPr bwMode="auto">
          <a:xfrm>
            <a:off x="2652172" y="3168502"/>
            <a:ext cx="9789203" cy="2603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9898" tIns="74949" rIns="149898" bIns="74949" anchor="ctr"/>
          <a:lstStyle/>
          <a:p>
            <a:pPr algn="ctr" defTabSz="2186305">
              <a:lnSpc>
                <a:spcPct val="11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+mj-lt"/>
                <a:ea typeface="华文行楷" panose="02010800040101010101" pitchFamily="2" charset="-122"/>
                <a:cs typeface="Adobe 黑体 Std R" panose="020B0400000000000000" charset="-122"/>
              </a:rPr>
              <a:t>巴斯德讲坛</a:t>
            </a:r>
            <a:r>
              <a:rPr lang="en-US" altLang="zh-CN" sz="6000" b="1" dirty="0">
                <a:solidFill>
                  <a:schemeClr val="bg1"/>
                </a:solidFill>
                <a:latin typeface="+mj-lt"/>
                <a:ea typeface="华文行楷" panose="02010800040101010101" pitchFamily="2" charset="-122"/>
                <a:cs typeface="Adobe 黑体 Std R" panose="020B0400000000000000" charset="-122"/>
              </a:rPr>
              <a:t>-</a:t>
            </a:r>
            <a:r>
              <a:rPr lang="zh-CN" altLang="en-US" sz="6000" b="1" dirty="0">
                <a:solidFill>
                  <a:schemeClr val="bg1"/>
                </a:solidFill>
                <a:latin typeface="+mj-lt"/>
                <a:ea typeface="华文行楷" panose="02010800040101010101" pitchFamily="2" charset="-122"/>
                <a:cs typeface="Adobe 黑体 Std R" panose="020B0400000000000000" charset="-122"/>
              </a:rPr>
              <a:t>精英讲坛系列</a:t>
            </a:r>
            <a:br>
              <a:rPr lang="zh-CN" altLang="en-US" sz="4000" b="1" dirty="0">
                <a:solidFill>
                  <a:schemeClr val="bg1"/>
                </a:solidFill>
                <a:latin typeface="+mj-lt"/>
                <a:ea typeface="华文行楷" panose="02010800040101010101" pitchFamily="2" charset="-122"/>
              </a:rPr>
            </a:br>
            <a:r>
              <a:rPr lang="en-US" altLang="zh-CN" sz="4800" b="1" dirty="0">
                <a:solidFill>
                  <a:schemeClr val="bg1"/>
                </a:solidFill>
                <a:latin typeface="+mj-lt"/>
                <a:ea typeface="Adobe 黑体 Std R" panose="020B0400000000000000" charset="-122"/>
              </a:rPr>
              <a:t>Pasteur Elite</a:t>
            </a:r>
            <a:endParaRPr lang="zh-CN" altLang="en-US" sz="4800" b="1" dirty="0">
              <a:solidFill>
                <a:schemeClr val="bg1"/>
              </a:solidFill>
              <a:latin typeface="+mj-lt"/>
              <a:ea typeface="Adobe 黑体 Std R" panose="020B0400000000000000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71586" y="7701909"/>
            <a:ext cx="15206956" cy="698787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898" tIns="74949" rIns="149898" bIns="7494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6024" y="5586376"/>
            <a:ext cx="14371835" cy="2428908"/>
          </a:xfrm>
          <a:prstGeom prst="rect">
            <a:avLst/>
          </a:prstGeom>
        </p:spPr>
        <p:txBody>
          <a:bodyPr wrap="square" lIns="149898" tIns="74949" rIns="149898" bIns="74949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+mj-lt"/>
                <a:ea typeface="+mn-ea"/>
              </a:rPr>
              <a:t>Study on </a:t>
            </a:r>
            <a:r>
              <a:rPr lang="en-US" altLang="zh-CN" sz="3600" b="1" dirty="0" err="1">
                <a:solidFill>
                  <a:srgbClr val="FFFF00"/>
                </a:solidFill>
                <a:latin typeface="+mj-lt"/>
                <a:ea typeface="+mn-ea"/>
              </a:rPr>
              <a:t>subcellular</a:t>
            </a:r>
            <a:r>
              <a:rPr lang="en-US" altLang="zh-CN" sz="3600" b="1" dirty="0">
                <a:solidFill>
                  <a:srgbClr val="FFFF00"/>
                </a:solidFill>
                <a:latin typeface="+mj-lt"/>
                <a:ea typeface="+mn-ea"/>
              </a:rPr>
              <a:t> structure and behavior by single molecule detection and super-resolution photoelectric fusion imaging</a:t>
            </a:r>
          </a:p>
          <a:p>
            <a:pPr algn="ctr"/>
            <a:r>
              <a:rPr lang="zh-CN" altLang="en-US" sz="3600" b="1" dirty="0">
                <a:solidFill>
                  <a:srgbClr val="FFFF00"/>
                </a:solidFill>
                <a:latin typeface="+mj-lt"/>
                <a:ea typeface="+mn-ea"/>
              </a:rPr>
              <a:t>单分子检测和超分辨光电融合成像技术对亚细胞结构和行为的研究</a:t>
            </a:r>
          </a:p>
          <a:p>
            <a:pPr algn="ctr"/>
            <a:endParaRPr lang="zh-CN" altLang="en-US" sz="4000" b="1" dirty="0">
              <a:solidFill>
                <a:srgbClr val="FFFF00"/>
              </a:solidFill>
              <a:latin typeface="+mj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123" y="8229582"/>
            <a:ext cx="9956402" cy="51398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4400" b="1" dirty="0">
                <a:solidFill>
                  <a:schemeClr val="bg1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Dr, Wei JI </a:t>
            </a:r>
          </a:p>
          <a:p>
            <a:pPr algn="just">
              <a:spcAft>
                <a:spcPts val="600"/>
              </a:spcAft>
            </a:pPr>
            <a:endParaRPr lang="en-US" altLang="zh-CN" sz="2200" i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altLang="zh-CN" sz="2200" i="1" dirty="0">
                <a:solidFill>
                  <a:schemeClr val="bg1"/>
                </a:solidFill>
              </a:rPr>
              <a:t>Professor</a:t>
            </a:r>
            <a:r>
              <a:rPr lang="zh-CN" altLang="en-US" sz="2200" i="1" dirty="0">
                <a:solidFill>
                  <a:schemeClr val="bg1"/>
                </a:solidFill>
              </a:rPr>
              <a:t>，</a:t>
            </a:r>
            <a:r>
              <a:rPr lang="en-US" altLang="zh-CN" sz="2200" i="1" dirty="0">
                <a:solidFill>
                  <a:schemeClr val="bg1"/>
                </a:solidFill>
              </a:rPr>
              <a:t>Institute of Biophysics, Chinese Academy of Sciences</a:t>
            </a:r>
          </a:p>
          <a:p>
            <a:pPr algn="just">
              <a:spcAft>
                <a:spcPts val="600"/>
              </a:spcAft>
            </a:pPr>
            <a:r>
              <a:rPr lang="zh-CN" altLang="en-US" sz="2200" i="1" dirty="0">
                <a:solidFill>
                  <a:schemeClr val="bg1"/>
                </a:solidFill>
              </a:rPr>
              <a:t>研究员，中国科学院生物物理研究所</a:t>
            </a:r>
            <a:endParaRPr lang="en-US" sz="2200" i="1" dirty="0">
              <a:solidFill>
                <a:schemeClr val="bg1"/>
              </a:solidFill>
            </a:endParaRPr>
          </a:p>
          <a:p>
            <a:pPr algn="just"/>
            <a:endParaRPr lang="en-US" altLang="zh-CN" sz="2200" dirty="0">
              <a:solidFill>
                <a:schemeClr val="bg1"/>
              </a:solidFill>
            </a:endParaRPr>
          </a:p>
          <a:p>
            <a:pPr algn="just"/>
            <a:r>
              <a:rPr lang="en-US" altLang="zh-CN" sz="2200" dirty="0">
                <a:solidFill>
                  <a:schemeClr val="bg1"/>
                </a:solidFill>
              </a:rPr>
              <a:t>The laboratory of Wei JI focused on developing new technologies that break through the resolution of microscopic imaging, and has made a number of technical and application achievements in the fields of interference single molecule imaging, low temperature single molecule imaging and photoelectric fusion imaging.</a:t>
            </a:r>
          </a:p>
          <a:p>
            <a:pPr algn="just"/>
            <a:r>
              <a:rPr lang="zh-CN" altLang="en-US" sz="2200" dirty="0">
                <a:solidFill>
                  <a:schemeClr val="bg1"/>
                </a:solidFill>
              </a:rPr>
              <a:t>纪伟教授致长期致力于发展超高分辨显微成像新型技术，在干涉单分子成像、低温单分子成像、光电融合成像领域取得多项技术及应用成果。</a:t>
            </a:r>
            <a:endParaRPr lang="en-US" altLang="zh-CN" sz="2200" dirty="0">
              <a:solidFill>
                <a:schemeClr val="bg1"/>
              </a:solidFill>
            </a:endParaRPr>
          </a:p>
          <a:p>
            <a:pPr algn="just"/>
            <a:endParaRPr lang="en-US" altLang="zh-CN" sz="2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548" y="14836416"/>
            <a:ext cx="14645828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5000"/>
              </a:lnSpc>
            </a:pPr>
            <a:r>
              <a:rPr lang="en-US" altLang="zh-CN" sz="3000" b="1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B207, Life Science Research Building</a:t>
            </a:r>
            <a:endParaRPr lang="zh-CN" altLang="en-US" sz="3000" b="1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latinLnBrk="0" hangingPunct="1">
              <a:lnSpc>
                <a:spcPts val="5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10:00 AM - 11:30 AM</a:t>
            </a:r>
          </a:p>
          <a:p>
            <a:pPr algn="ctr" eaLnBrk="1" latinLnBrk="0" hangingPunct="1">
              <a:lnSpc>
                <a:spcPts val="5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August 12</a:t>
            </a:r>
            <a:r>
              <a:rPr lang="en-US" altLang="zh-CN" sz="3000" b="1" baseline="30000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th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, 2021</a:t>
            </a:r>
          </a:p>
          <a:p>
            <a:pPr algn="ctr" eaLnBrk="1" latinLnBrk="0" hangingPunct="1">
              <a:lnSpc>
                <a:spcPts val="5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Host: </a:t>
            </a:r>
            <a:r>
              <a:rPr lang="en-US" altLang="zh-CN" sz="3000" b="1" dirty="0" err="1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Yaming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 JIU</a:t>
            </a:r>
          </a:p>
          <a:p>
            <a:pPr algn="ctr" eaLnBrk="1" latinLnBrk="0" hangingPunct="1">
              <a:lnSpc>
                <a:spcPts val="5000"/>
              </a:lnSpc>
            </a:pPr>
            <a:r>
              <a:rPr lang="zh-CN" altLang="en-US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腾讯会议直播间 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(</a:t>
            </a:r>
            <a:r>
              <a:rPr lang="en-US" altLang="zh-CN" sz="3000" b="1" dirty="0" err="1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Tencent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 Meeting teleconference room)</a:t>
            </a:r>
            <a:r>
              <a:rPr lang="zh-CN" altLang="en-US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：</a:t>
            </a:r>
            <a:r>
              <a:rPr lang="en-US" altLang="zh-CN" sz="30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368 748 234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8" y="18134755"/>
            <a:ext cx="1794283" cy="16433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0" y="17445416"/>
            <a:ext cx="5197369" cy="26410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413866"/>
              </a:clrFrom>
              <a:clrTo>
                <a:srgbClr val="4138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05" y="17373646"/>
            <a:ext cx="8199120" cy="25603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51642" y="20409322"/>
            <a:ext cx="814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solidFill>
                  <a:srgbClr val="FFFF00"/>
                </a:solidFill>
              </a:rPr>
              <a:t>The Center for Microbes, Development and Health</a:t>
            </a:r>
          </a:p>
          <a:p>
            <a:pPr algn="ctr"/>
            <a:r>
              <a:rPr lang="zh-CN" altLang="en-US" sz="3500" b="1" dirty="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微生物、发育与健康研究中心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78" y="19813908"/>
            <a:ext cx="3361463" cy="1996132"/>
          </a:xfrm>
          <a:prstGeom prst="rect">
            <a:avLst/>
          </a:prstGeom>
        </p:spPr>
      </p:pic>
      <p:pic>
        <p:nvPicPr>
          <p:cNvPr id="1026" name="Picture 2" descr="G:\重点实验室与学术报告\学术报告\巴斯德讲坛\2021\2021006-------酒亚明\微信截图_2021073014035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586" y="8158144"/>
            <a:ext cx="4658322" cy="588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192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思源黑体 CN Heavy</vt:lpstr>
      <vt:lpstr>Arial</vt:lpstr>
      <vt:lpstr>Calibri</vt:lpstr>
      <vt:lpstr>默认设计模板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hustjym@163.com</cp:lastModifiedBy>
  <cp:revision>390</cp:revision>
  <cp:lastPrinted>2411-12-30T00:00:00Z</cp:lastPrinted>
  <dcterms:created xsi:type="dcterms:W3CDTF">2013-03-19T10:01:00Z</dcterms:created>
  <dcterms:modified xsi:type="dcterms:W3CDTF">2021-08-03T01:55:20Z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